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9" r:id="rId3"/>
    <p:sldId id="280" r:id="rId4"/>
    <p:sldId id="281" r:id="rId5"/>
    <p:sldId id="282" r:id="rId6"/>
    <p:sldId id="275" r:id="rId7"/>
    <p:sldId id="295" r:id="rId8"/>
    <p:sldId id="296" r:id="rId9"/>
    <p:sldId id="297" r:id="rId10"/>
    <p:sldId id="298" r:id="rId11"/>
    <p:sldId id="300" r:id="rId12"/>
    <p:sldId id="301" r:id="rId13"/>
    <p:sldId id="303" r:id="rId14"/>
    <p:sldId id="304" r:id="rId15"/>
    <p:sldId id="305" r:id="rId16"/>
    <p:sldId id="286" r:id="rId17"/>
    <p:sldId id="264" r:id="rId18"/>
    <p:sldId id="287" r:id="rId19"/>
    <p:sldId id="263" r:id="rId20"/>
    <p:sldId id="306" r:id="rId21"/>
    <p:sldId id="308" r:id="rId22"/>
    <p:sldId id="293" r:id="rId23"/>
    <p:sldId id="309" r:id="rId24"/>
    <p:sldId id="310" r:id="rId25"/>
    <p:sldId id="311" r:id="rId26"/>
    <p:sldId id="312" r:id="rId27"/>
    <p:sldId id="313" r:id="rId28"/>
    <p:sldId id="31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3"/>
    <p:restoredTop sz="94708"/>
  </p:normalViewPr>
  <p:slideViewPr>
    <p:cSldViewPr snapToGrid="0" snapToObjects="1">
      <p:cViewPr>
        <p:scale>
          <a:sx n="100" d="100"/>
          <a:sy n="100" d="100"/>
        </p:scale>
        <p:origin x="7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B7F80-B2BD-5547-B118-2F70D86F52B7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80A86-1520-8046-A0D6-911EB047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0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80A86-1520-8046-A0D6-911EB04754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780A86-1520-8046-A0D6-911EB04754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D855-B898-7042-BB09-8DE49647D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B60B7-0439-224B-BDCC-874694681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7AD5F-26D6-4E43-A732-8FC22D5B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20EC-D48F-B849-87A9-BA450FD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66A5C-A39A-7647-B35E-4B562E98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6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B79F-A087-E145-B54E-1D564C13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7652D-D90E-DE4E-9660-FACACE1CC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57B0B-5BF2-344F-82BB-98183EF4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7170-F1F1-D340-84CE-2FDD85A8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10EF5-ACE7-D643-B4E9-D3903D2A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976F2-857D-014C-B134-F2F53B2DA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E3ABD-D5F5-BD41-9804-B4A49BA5A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9F1DD-2FCF-6948-8EED-C958CFA9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8ECDB-035D-874E-87E7-6D2E07CD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9717-FFB9-714B-B97D-62B292B0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5ECD-E93C-4548-803B-23E1D5C8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6B00D-D1FF-0E4D-A3B1-C9228563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F7006-7FC3-9E4F-86C1-AF19C7BE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46672-CAFF-344C-B126-8E3D32CB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E4C1-5A81-244F-A7F6-D0BCB183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85E2-E1BD-3348-B9A2-5A1F073E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330DB-A250-AC40-9CE0-14EE6386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D57F-A5C4-DF4A-BE9F-C4886837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43865-6A06-384A-A85B-319C5E88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E69B-9925-1442-BDE5-E4E543A9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2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6C23-A79C-7A4C-8586-7D3EB2C0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5742-23E6-4141-8428-119E2F18D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5CF46-C6B7-E843-A828-16E023775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09117-F342-F94E-AD87-1FCF1718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EBE04-12AA-5044-9721-28C40794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1CE3E-EAC8-0A44-8990-530D5D29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5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294B-5877-DC42-806B-81AF6538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4FFA7-9F0A-CD42-A762-6ED764871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1922-233F-C44F-970E-B69B5D6AB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4DDDF-B125-8544-9F20-776979141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34D6F-79B1-334C-B2A2-F978F4A85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752E8-EEB3-6A48-9332-420005C0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56AAF-3801-044C-A895-A027D8AA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1A558-6F86-374F-8489-57862B58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5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4303-DA5B-2D41-A469-EC9FE508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B7930-2705-354D-B961-0BAC0418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0211B-38CC-1849-B7CD-D2206779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D76C1-FCC2-0346-BE20-7D7EBD4F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0A9624-4A16-8943-B6F8-AE3B4861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6EFFE-82A6-F242-B3C9-6A5C66CC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2C942-D6A0-0348-9744-C835C46E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3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3F5-116A-184C-B06E-AE7417AC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FE127-FEAA-2C4F-8ACA-929C806F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F7E08-C9F7-E443-9B8E-1F3583639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72656-01E9-EA48-AD43-C0E43124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0265-E0DB-8B4D-B0EF-2A98118F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C994B-9703-9E44-9E43-041F599B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0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BAC-5C19-3045-AFDD-762F542B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4C8D0-C05D-0745-82CF-4D1831282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FBC07-84C0-7641-B6FF-5BB884E50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A857A-F620-2F4A-B751-2434DF0F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BA9CD-4FE8-A642-B6B1-9D5FB42E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4068D-041A-1847-8936-52DC8F62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4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D948-94FE-0A48-B867-4608D106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39945-B9AD-D341-ACC3-0ED9D467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6DDAF-6357-CB43-8962-80ABA5E0E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5B8E2-034E-FB4B-8DE5-B81EAC68FC8F}" type="datetimeFigureOut">
              <a:rPr lang="en-US" smtClean="0"/>
              <a:t>8/6/21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AFD80-23F0-B648-8FFB-36EF6FCC8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5FE0E-3716-D94C-84DB-F0946995D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81CD-BCEA-1840-ADF2-9E0DADE8B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FnZfjclXfA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Dramatic Time Lapse Shows Hurricane Matthew Slam Jacksonville Beach">
            <a:hlinkClick r:id="" action="ppaction://media"/>
            <a:extLst>
              <a:ext uri="{FF2B5EF4-FFF2-40B4-BE49-F238E27FC236}">
                <a16:creationId xmlns:a16="http://schemas.microsoft.com/office/drawing/2014/main" id="{91AA59DE-97AB-264A-848E-258A4A7B23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796" y="165100"/>
            <a:ext cx="11666018" cy="6591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23A47-AD96-4D4D-A173-464D16542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0"/>
            <a:ext cx="9220200" cy="1054100"/>
          </a:xfrm>
          <a:solidFill>
            <a:schemeClr val="bg1">
              <a:alpha val="54787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National differences in the NFIP</a:t>
            </a:r>
          </a:p>
        </p:txBody>
      </p:sp>
    </p:spTree>
    <p:extLst>
      <p:ext uri="{BB962C8B-B14F-4D97-AF65-F5344CB8AC3E}">
        <p14:creationId xmlns:p14="http://schemas.microsoft.com/office/powerpoint/2010/main" val="2837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119126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Average Cost – per Region</a:t>
            </a:r>
          </a:p>
        </p:txBody>
      </p:sp>
    </p:spTree>
    <p:extLst>
      <p:ext uri="{BB962C8B-B14F-4D97-AF65-F5344CB8AC3E}">
        <p14:creationId xmlns:p14="http://schemas.microsoft.com/office/powerpoint/2010/main" val="71096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77597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Average Cost – per Region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A46FCE1-FB63-C84D-B708-CC9BF0D33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" t="7906" b="13808"/>
          <a:stretch/>
        </p:blipFill>
        <p:spPr>
          <a:xfrm>
            <a:off x="88900" y="1816100"/>
            <a:ext cx="9045982" cy="4896347"/>
          </a:xfrm>
          <a:prstGeom prst="rect">
            <a:avLst/>
          </a:prstGeom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F3A9960-CE9B-3B49-91C8-03BB0C03F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04" r="-2" b="27223"/>
          <a:stretch/>
        </p:blipFill>
        <p:spPr>
          <a:xfrm>
            <a:off x="7939886" y="0"/>
            <a:ext cx="4252114" cy="2320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9F597-77A7-974C-ACFA-EB263EBAD3C7}"/>
              </a:ext>
            </a:extLst>
          </p:cNvPr>
          <p:cNvSpPr txBox="1"/>
          <p:nvPr/>
        </p:nvSpPr>
        <p:spPr>
          <a:xfrm>
            <a:off x="8866665" y="3110111"/>
            <a:ext cx="2879370" cy="23083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average cost of flood insurance is lowest in the </a:t>
            </a:r>
            <a:r>
              <a:rPr lang="en-US" sz="2400" b="1" dirty="0"/>
              <a:t>south ($715) </a:t>
            </a:r>
            <a:r>
              <a:rPr lang="en-US" sz="2400" dirty="0"/>
              <a:t>and most expensive in the </a:t>
            </a:r>
            <a:r>
              <a:rPr lang="en-US" sz="2400" b="1" dirty="0"/>
              <a:t>northeast ($1140)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86C34-36FD-F34F-8563-9D3A9FA1197A}"/>
              </a:ext>
            </a:extLst>
          </p:cNvPr>
          <p:cNvSpPr txBox="1"/>
          <p:nvPr/>
        </p:nvSpPr>
        <p:spPr>
          <a:xfrm>
            <a:off x="4611891" y="4846357"/>
            <a:ext cx="652743" cy="369332"/>
          </a:xfrm>
          <a:prstGeom prst="rect">
            <a:avLst/>
          </a:prstGeom>
          <a:solidFill>
            <a:schemeClr val="bg1">
              <a:alpha val="66549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$715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DC0E0-B68E-EC43-97D3-D06DB85C4475}"/>
              </a:ext>
            </a:extLst>
          </p:cNvPr>
          <p:cNvSpPr txBox="1"/>
          <p:nvPr/>
        </p:nvSpPr>
        <p:spPr>
          <a:xfrm>
            <a:off x="3615618" y="3269734"/>
            <a:ext cx="652743" cy="369332"/>
          </a:xfrm>
          <a:prstGeom prst="rect">
            <a:avLst/>
          </a:prstGeom>
          <a:solidFill>
            <a:schemeClr val="bg1">
              <a:alpha val="80493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$876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D991C-2B9D-374B-9A06-4BDF4F57F291}"/>
              </a:ext>
            </a:extLst>
          </p:cNvPr>
          <p:cNvSpPr txBox="1"/>
          <p:nvPr/>
        </p:nvSpPr>
        <p:spPr>
          <a:xfrm>
            <a:off x="1643211" y="3454400"/>
            <a:ext cx="65274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$760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E63D-F014-7A45-879F-99F597FB0198}"/>
              </a:ext>
            </a:extLst>
          </p:cNvPr>
          <p:cNvSpPr txBox="1"/>
          <p:nvPr/>
        </p:nvSpPr>
        <p:spPr>
          <a:xfrm>
            <a:off x="703411" y="2700774"/>
            <a:ext cx="652743" cy="369332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$850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EDA0A-D93B-9D45-A54C-ADF34C5BA962}"/>
              </a:ext>
            </a:extLst>
          </p:cNvPr>
          <p:cNvSpPr txBox="1"/>
          <p:nvPr/>
        </p:nvSpPr>
        <p:spPr>
          <a:xfrm>
            <a:off x="5954458" y="3056039"/>
            <a:ext cx="769763" cy="369332"/>
          </a:xfrm>
          <a:prstGeom prst="rect">
            <a:avLst/>
          </a:prstGeom>
          <a:solidFill>
            <a:schemeClr val="bg1">
              <a:alpha val="73156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$1140</a:t>
            </a:r>
          </a:p>
        </p:txBody>
      </p:sp>
    </p:spTree>
    <p:extLst>
      <p:ext uri="{BB962C8B-B14F-4D97-AF65-F5344CB8AC3E}">
        <p14:creationId xmlns:p14="http://schemas.microsoft.com/office/powerpoint/2010/main" val="358772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Average Cost – per State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C4DE753-6353-8045-9146-CD781BFCD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0" t="9150" b="12822"/>
          <a:stretch/>
        </p:blipFill>
        <p:spPr>
          <a:xfrm>
            <a:off x="961852" y="1963365"/>
            <a:ext cx="6899448" cy="3718759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EB4684-C7A8-6146-A5B0-258871BB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0"/>
            <a:ext cx="38354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829390"/>
            <a:ext cx="7757635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Cheapest: </a:t>
            </a:r>
            <a:r>
              <a:rPr lang="en-US" sz="2400" dirty="0"/>
              <a:t>TX, NV, ND ($720)</a:t>
            </a:r>
          </a:p>
          <a:p>
            <a:pPr algn="ctr"/>
            <a:r>
              <a:rPr lang="en-US" sz="2400" b="1" dirty="0"/>
              <a:t>Most Expensive: </a:t>
            </a:r>
            <a:r>
              <a:rPr lang="en-US" sz="2400" dirty="0"/>
              <a:t>CT, MA, RI (&gt; $ 1300)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879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% of population with insurance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829390"/>
            <a:ext cx="7757635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Clear standout: </a:t>
            </a:r>
            <a:r>
              <a:rPr lang="en-US" sz="2400" dirty="0"/>
              <a:t>LA (&gt; 60%)</a:t>
            </a:r>
            <a:endParaRPr lang="en-US" sz="2400" b="1" dirty="0"/>
          </a:p>
          <a:p>
            <a:pPr algn="ctr"/>
            <a:r>
              <a:rPr lang="en-US" sz="2400" b="1" dirty="0"/>
              <a:t>But also: </a:t>
            </a:r>
            <a:r>
              <a:rPr lang="en-US" sz="2400" dirty="0"/>
              <a:t>FL, SC, MS, TX</a:t>
            </a:r>
          </a:p>
        </p:txBody>
      </p:sp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7A37658A-47C1-A149-BC7F-54192CB8E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6" t="10870" b="10358"/>
          <a:stretch/>
        </p:blipFill>
        <p:spPr>
          <a:xfrm>
            <a:off x="960120" y="1965960"/>
            <a:ext cx="6903720" cy="377011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D82181F-50CB-F04C-8641-BFD00ABA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16" y="0"/>
            <a:ext cx="3834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2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$$ Insured (building + content)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829390"/>
            <a:ext cx="7757635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Clear standout: </a:t>
            </a:r>
            <a:r>
              <a:rPr lang="en-US" sz="2400" dirty="0"/>
              <a:t>East coast</a:t>
            </a:r>
            <a:endParaRPr lang="en-US" sz="2400" b="1" dirty="0"/>
          </a:p>
          <a:p>
            <a:pPr algn="ctr"/>
            <a:r>
              <a:rPr lang="en-US" sz="2400" b="1" dirty="0"/>
              <a:t>But also: </a:t>
            </a:r>
            <a:r>
              <a:rPr lang="en-US" sz="2400" dirty="0"/>
              <a:t>Gulf Coast and CA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7648509-6487-DC4B-AA1A-79D9FF3E3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" t="6768" b="10777"/>
          <a:stretch/>
        </p:blipFill>
        <p:spPr>
          <a:xfrm>
            <a:off x="896936" y="1816100"/>
            <a:ext cx="6903720" cy="3895924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98DAB8AC-D312-7840-8CF5-0BCACA9A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95250"/>
            <a:ext cx="380904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5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  $/1000$ per insurance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829390"/>
            <a:ext cx="7757635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Clear standout: </a:t>
            </a:r>
            <a:r>
              <a:rPr lang="en-US" sz="2400" dirty="0"/>
              <a:t>West </a:t>
            </a:r>
            <a:r>
              <a:rPr lang="en-US" sz="2400" dirty="0" err="1"/>
              <a:t>Virgina</a:t>
            </a:r>
            <a:r>
              <a:rPr lang="en-US" sz="2400" dirty="0"/>
              <a:t> is the most expensive</a:t>
            </a:r>
            <a:endParaRPr lang="en-US" sz="2400" b="1" dirty="0"/>
          </a:p>
          <a:p>
            <a:pPr algn="ctr"/>
            <a:r>
              <a:rPr lang="en-US" sz="2400" b="1" dirty="0"/>
              <a:t>But also: </a:t>
            </a:r>
            <a:r>
              <a:rPr lang="en-US" sz="2400" dirty="0"/>
              <a:t>States away from the coast</a:t>
            </a:r>
          </a:p>
        </p:txBody>
      </p:sp>
      <p:pic>
        <p:nvPicPr>
          <p:cNvPr id="7" name="Picture 6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3E27CD35-CF6D-BE4E-B23E-383BFE129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" t="10388" b="17328"/>
          <a:stretch/>
        </p:blipFill>
        <p:spPr>
          <a:xfrm>
            <a:off x="514350" y="1955800"/>
            <a:ext cx="7658100" cy="381430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66EE788-2299-574A-9346-5BF6A9A0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38100"/>
            <a:ext cx="3835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03623898-0875-534E-B21A-54493E16B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4" r="2" b="21616"/>
          <a:stretch/>
        </p:blipFill>
        <p:spPr>
          <a:xfrm>
            <a:off x="131918" y="103752"/>
            <a:ext cx="5862644" cy="30494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p&#10;&#10;Description automatically generated with medium confidence">
            <a:extLst>
              <a:ext uri="{FF2B5EF4-FFF2-40B4-BE49-F238E27FC236}">
                <a16:creationId xmlns:a16="http://schemas.microsoft.com/office/drawing/2014/main" id="{7F6D8EA6-59D3-1E47-BAE2-36520776A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3"/>
          <a:stretch/>
        </p:blipFill>
        <p:spPr>
          <a:xfrm>
            <a:off x="6443609" y="321734"/>
            <a:ext cx="4841444" cy="29051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D574400-79D3-6044-833F-F76C8F604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43" r="2" b="17519"/>
          <a:stretch/>
        </p:blipFill>
        <p:spPr>
          <a:xfrm>
            <a:off x="457201" y="3704799"/>
            <a:ext cx="5426764" cy="261315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A26EFC9-D767-B447-942B-BBAD7ECB4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609" y="3484612"/>
            <a:ext cx="5137749" cy="3429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DA4BA-5364-CD47-928C-9104FD19AB94}"/>
              </a:ext>
            </a:extLst>
          </p:cNvPr>
          <p:cNvSpPr txBox="1"/>
          <p:nvPr/>
        </p:nvSpPr>
        <p:spPr>
          <a:xfrm>
            <a:off x="10517477" y="6093354"/>
            <a:ext cx="1674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Mean Cost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167D0-2808-FE41-938B-39857D92DD4E}"/>
              </a:ext>
            </a:extLst>
          </p:cNvPr>
          <p:cNvSpPr txBox="1"/>
          <p:nvPr/>
        </p:nvSpPr>
        <p:spPr>
          <a:xfrm>
            <a:off x="10388600" y="2395907"/>
            <a:ext cx="1674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Policies per population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F3721-E343-5C4B-AB4A-D75F7D0CE90E}"/>
              </a:ext>
            </a:extLst>
          </p:cNvPr>
          <p:cNvSpPr txBox="1"/>
          <p:nvPr/>
        </p:nvSpPr>
        <p:spPr>
          <a:xfrm>
            <a:off x="3192247" y="0"/>
            <a:ext cx="3251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Price for amount insured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C2E9E-4157-F642-9B56-9EB48985DC41}"/>
              </a:ext>
            </a:extLst>
          </p:cNvPr>
          <p:cNvSpPr txBox="1"/>
          <p:nvPr/>
        </p:nvSpPr>
        <p:spPr>
          <a:xfrm>
            <a:off x="4769086" y="5973789"/>
            <a:ext cx="1674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Amount insured</a:t>
            </a:r>
          </a:p>
        </p:txBody>
      </p:sp>
    </p:spTree>
    <p:extLst>
      <p:ext uri="{BB962C8B-B14F-4D97-AF65-F5344CB8AC3E}">
        <p14:creationId xmlns:p14="http://schemas.microsoft.com/office/powerpoint/2010/main" val="1605031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AEACAE32-83D1-4F42-9D29-BAF2137F4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636065" y="21590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6D36B-E256-2C4B-BD21-16187642B8F6}"/>
              </a:ext>
            </a:extLst>
          </p:cNvPr>
          <p:cNvSpPr txBox="1"/>
          <p:nvPr/>
        </p:nvSpPr>
        <p:spPr>
          <a:xfrm>
            <a:off x="3392918" y="2505670"/>
            <a:ext cx="5501955" cy="923330"/>
          </a:xfrm>
          <a:prstGeom prst="rect">
            <a:avLst/>
          </a:prstGeom>
          <a:solidFill>
            <a:schemeClr val="bg1">
              <a:alpha val="828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/>
              <a:t>Changes over time</a:t>
            </a:r>
          </a:p>
        </p:txBody>
      </p:sp>
    </p:spTree>
    <p:extLst>
      <p:ext uri="{BB962C8B-B14F-4D97-AF65-F5344CB8AC3E}">
        <p14:creationId xmlns:p14="http://schemas.microsoft.com/office/powerpoint/2010/main" val="242293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E6E3BD-820C-9A4A-B9DA-8C86526F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441181" cy="5245100"/>
          </a:xfrm>
          <a:prstGeom prst="rect">
            <a:avLst/>
          </a:prstGeom>
        </p:spPr>
      </p:pic>
      <p:pic>
        <p:nvPicPr>
          <p:cNvPr id="6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68D9A9E-9B8C-AC49-BFB5-7B47CAC73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DA87E6EA-7E35-EF43-8723-6DE746100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04" r="-2" b="27223"/>
          <a:stretch/>
        </p:blipFill>
        <p:spPr>
          <a:xfrm>
            <a:off x="997081" y="698500"/>
            <a:ext cx="3723509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76916-1ED1-7D49-9966-51FE4186BD5A}"/>
              </a:ext>
            </a:extLst>
          </p:cNvPr>
          <p:cNvSpPr txBox="1"/>
          <p:nvPr/>
        </p:nvSpPr>
        <p:spPr>
          <a:xfrm>
            <a:off x="9441181" y="1827410"/>
            <a:ext cx="2386135" cy="30469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Strong seasonal cycle </a:t>
            </a:r>
            <a:r>
              <a:rPr lang="en-US" sz="2400" dirty="0"/>
              <a:t>in all regions.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But also trend.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/>
              <a:t>PA and S/NE are anti-correlated.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82D87-513A-F440-9676-6A49F7B8930A}"/>
              </a:ext>
            </a:extLst>
          </p:cNvPr>
          <p:cNvSpPr txBox="1"/>
          <p:nvPr/>
        </p:nvSpPr>
        <p:spPr>
          <a:xfrm>
            <a:off x="9441181" y="5245100"/>
            <a:ext cx="2386135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Remove seasonal cycle and analyze trend only.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904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57E0F6FA-CEFF-CF44-B749-A20FB715F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3"/>
          <a:stretch/>
        </p:blipFill>
        <p:spPr>
          <a:xfrm>
            <a:off x="279400" y="1964708"/>
            <a:ext cx="6235700" cy="4893292"/>
          </a:xfrm>
          <a:prstGeom prst="rect">
            <a:avLst/>
          </a:prstGeom>
        </p:spPr>
      </p:pic>
      <p:pic>
        <p:nvPicPr>
          <p:cNvPr id="2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A364AEA-DCF7-DB44-8D49-AC8DB5A7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DB32B8-2F8C-8B43-B206-2096A9E16155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Annual variability of insurance cost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D87C7-7E8F-2848-AD1B-49EC58548441}"/>
              </a:ext>
            </a:extLst>
          </p:cNvPr>
          <p:cNvSpPr txBox="1"/>
          <p:nvPr/>
        </p:nvSpPr>
        <p:spPr>
          <a:xfrm>
            <a:off x="6654801" y="1827410"/>
            <a:ext cx="5172516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Black line: </a:t>
            </a:r>
            <a:r>
              <a:rPr lang="en-US" sz="2400" dirty="0"/>
              <a:t>monthly cost</a:t>
            </a:r>
          </a:p>
          <a:p>
            <a:pPr algn="ctr"/>
            <a:r>
              <a:rPr lang="en-US" sz="2400" b="1" dirty="0"/>
              <a:t>Colored line: </a:t>
            </a:r>
            <a:r>
              <a:rPr lang="en-US" sz="2400" dirty="0"/>
              <a:t>Yearly trend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0C400E-E0B8-4441-B284-67E1DE96774C}"/>
              </a:ext>
            </a:extLst>
          </p:cNvPr>
          <p:cNvSpPr txBox="1"/>
          <p:nvPr/>
        </p:nvSpPr>
        <p:spPr>
          <a:xfrm>
            <a:off x="6654801" y="3793194"/>
            <a:ext cx="5172516" cy="23083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All regions show a general increase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/>
              <a:t>Jump in 2015 </a:t>
            </a:r>
            <a:r>
              <a:rPr lang="en-US" sz="2400" dirty="0">
                <a:sym typeface="Wingdings" pitchFamily="2" charset="2"/>
              </a:rPr>
              <a:t> change in insurance policy</a:t>
            </a:r>
          </a:p>
          <a:p>
            <a:pPr algn="ctr"/>
            <a:endParaRPr lang="en-US" sz="2400" dirty="0">
              <a:sym typeface="Wingdings" pitchFamily="2" charset="2"/>
            </a:endParaRPr>
          </a:p>
          <a:p>
            <a:pPr algn="ctr"/>
            <a:r>
              <a:rPr lang="en-US" sz="2400" dirty="0">
                <a:sym typeface="Wingdings" pitchFamily="2" charset="2"/>
              </a:rPr>
              <a:t>Fit line to calculate change in cost</a:t>
            </a:r>
          </a:p>
        </p:txBody>
      </p:sp>
    </p:spTree>
    <p:extLst>
      <p:ext uri="{BB962C8B-B14F-4D97-AF65-F5344CB8AC3E}">
        <p14:creationId xmlns:p14="http://schemas.microsoft.com/office/powerpoint/2010/main" val="322890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buoy in the water&#10;&#10;Description automatically generated with low confidence">
            <a:extLst>
              <a:ext uri="{FF2B5EF4-FFF2-40B4-BE49-F238E27FC236}">
                <a16:creationId xmlns:a16="http://schemas.microsoft.com/office/drawing/2014/main" id="{5B6B22C8-194B-AC49-96B2-E7E7A036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102362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B3947-A289-D544-A584-37A4CB6038EF}"/>
              </a:ext>
            </a:extLst>
          </p:cNvPr>
          <p:cNvSpPr txBox="1"/>
          <p:nvPr/>
        </p:nvSpPr>
        <p:spPr>
          <a:xfrm>
            <a:off x="1651000" y="1380530"/>
            <a:ext cx="9385300" cy="4524315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Flood damage is </a:t>
            </a:r>
            <a:r>
              <a:rPr lang="en-US" sz="2400" b="1" dirty="0"/>
              <a:t>excluded</a:t>
            </a:r>
            <a:r>
              <a:rPr lang="en-US" sz="2400" dirty="0"/>
              <a:t> from standard homeowners and renters insurance.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Flood insurance is available through the </a:t>
            </a:r>
            <a:r>
              <a:rPr lang="en-US" sz="2400" b="1" dirty="0"/>
              <a:t>National Flood Insurance Program (NFIP)</a:t>
            </a:r>
            <a:r>
              <a:rPr lang="en-US" sz="2400" dirty="0"/>
              <a:t> administered by </a:t>
            </a:r>
            <a:r>
              <a:rPr lang="en-US" sz="2400" b="1" dirty="0"/>
              <a:t>FEMA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Private coverage has only been available </a:t>
            </a:r>
            <a:r>
              <a:rPr lang="en-US" sz="2400" b="1" dirty="0"/>
              <a:t>since 2019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Private companies often offer higher coverage ($500,000 vs $250,000)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Experts note that the current approach to flood risk is not sustainable. 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People moving into flood prone regions, sea level rise, and extreme weather.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51873-E6E3-A041-843B-E187F1801E11}"/>
              </a:ext>
            </a:extLst>
          </p:cNvPr>
          <p:cNvSpPr txBox="1"/>
          <p:nvPr/>
        </p:nvSpPr>
        <p:spPr>
          <a:xfrm>
            <a:off x="4300701" y="228600"/>
            <a:ext cx="3590598" cy="923330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23958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A364AEA-DCF7-DB44-8D49-AC8DB5A7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DB32B8-2F8C-8B43-B206-2096A9E16155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Insurance cost change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5575029-86C2-B64C-B680-4DD062A1F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5"/>
          <a:stretch/>
        </p:blipFill>
        <p:spPr>
          <a:xfrm>
            <a:off x="6424116" y="2297069"/>
            <a:ext cx="5551984" cy="437890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BF298B4-CD63-5B45-A455-99BA267A3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069"/>
            <a:ext cx="4203700" cy="420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40A09-DAAB-8347-9869-C89D13435D69}"/>
              </a:ext>
            </a:extLst>
          </p:cNvPr>
          <p:cNvSpPr txBox="1"/>
          <p:nvPr/>
        </p:nvSpPr>
        <p:spPr>
          <a:xfrm>
            <a:off x="4203700" y="3147968"/>
            <a:ext cx="2220416" cy="26776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All regions show a general increase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>
                <a:sym typeface="Wingdings" pitchFamily="2" charset="2"/>
              </a:rPr>
              <a:t>Increase in MW is $100 more than in PA</a:t>
            </a:r>
          </a:p>
        </p:txBody>
      </p:sp>
    </p:spTree>
    <p:extLst>
      <p:ext uri="{BB962C8B-B14F-4D97-AF65-F5344CB8AC3E}">
        <p14:creationId xmlns:p14="http://schemas.microsoft.com/office/powerpoint/2010/main" val="193259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A364AEA-DCF7-DB44-8D49-AC8DB5A7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DB32B8-2F8C-8B43-B206-2096A9E16155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Insurance cost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40A09-DAAB-8347-9869-C89D13435D69}"/>
              </a:ext>
            </a:extLst>
          </p:cNvPr>
          <p:cNvSpPr txBox="1"/>
          <p:nvPr/>
        </p:nvSpPr>
        <p:spPr>
          <a:xfrm>
            <a:off x="3997322" y="2571244"/>
            <a:ext cx="2633172" cy="34163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All regions show an increase of how much you have to pay per 1000$ insured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>
                <a:sym typeface="Wingdings" pitchFamily="2" charset="2"/>
              </a:rPr>
              <a:t>Increase in MW is $0.5 more than in PA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7AF8EC9-3AED-204B-B3DD-A1158EC87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8"/>
          <a:stretch/>
        </p:blipFill>
        <p:spPr>
          <a:xfrm>
            <a:off x="6630494" y="2177554"/>
            <a:ext cx="5256706" cy="420370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183C28C-59D7-1F41-A62F-CA49FB18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2" y="2177554"/>
            <a:ext cx="387985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FB38EBD7-DBD2-2742-BCBA-EC4F505F4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636065" y="21590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8AD9A-E457-A548-8E57-A6499DC973DC}"/>
              </a:ext>
            </a:extLst>
          </p:cNvPr>
          <p:cNvSpPr txBox="1"/>
          <p:nvPr/>
        </p:nvSpPr>
        <p:spPr>
          <a:xfrm>
            <a:off x="2110218" y="2505670"/>
            <a:ext cx="8425320" cy="923330"/>
          </a:xfrm>
          <a:prstGeom prst="rect">
            <a:avLst/>
          </a:prstGeom>
          <a:solidFill>
            <a:schemeClr val="bg1">
              <a:alpha val="828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 err="1"/>
              <a:t>Floodzone</a:t>
            </a:r>
            <a:r>
              <a:rPr lang="en-US" sz="5400" b="1" dirty="0"/>
              <a:t> vs. non-</a:t>
            </a:r>
            <a:r>
              <a:rPr lang="en-US" sz="5400" b="1" dirty="0" err="1"/>
              <a:t>floodzone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94764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% policies in </a:t>
            </a:r>
            <a:r>
              <a:rPr lang="en-US" sz="4000" b="1" dirty="0" err="1"/>
              <a:t>FloodZone</a:t>
            </a:r>
            <a:endParaRPr lang="en-US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01084" y="3136990"/>
            <a:ext cx="7757635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Clear standout: </a:t>
            </a:r>
            <a:r>
              <a:rPr lang="en-US" sz="2400" dirty="0"/>
              <a:t>NJ has by far the largest percentage of coverage in </a:t>
            </a:r>
            <a:r>
              <a:rPr lang="en-US" sz="2400" dirty="0" err="1"/>
              <a:t>Floodzones</a:t>
            </a:r>
            <a:endParaRPr lang="en-US" sz="2400" dirty="0"/>
          </a:p>
          <a:p>
            <a:pPr algn="ctr"/>
            <a:r>
              <a:rPr lang="en-US" sz="2400" b="1" dirty="0"/>
              <a:t>Surprisingly: </a:t>
            </a:r>
            <a:r>
              <a:rPr lang="en-US" sz="2400" dirty="0"/>
              <a:t>Texas has a much larger percentage that is NOT in a </a:t>
            </a:r>
            <a:r>
              <a:rPr lang="en-US" sz="2400" dirty="0" err="1"/>
              <a:t>floodzone</a:t>
            </a:r>
            <a:endParaRPr lang="en-US" sz="2400" b="1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10ADF51-3F79-0344-9C79-01F81D5BA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3"/>
          <a:stretch/>
        </p:blipFill>
        <p:spPr>
          <a:xfrm>
            <a:off x="8356600" y="0"/>
            <a:ext cx="3835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% policies in NOT vs. </a:t>
            </a:r>
            <a:r>
              <a:rPr lang="en-US" sz="4000" b="1" dirty="0" err="1"/>
              <a:t>FloodZone</a:t>
            </a:r>
            <a:r>
              <a:rPr lang="en-US" sz="4000" b="1" dirty="0"/>
              <a:t>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A291D56-FE24-024C-B674-7CF9A4AC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0" y="0"/>
            <a:ext cx="3623732" cy="6858001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279BDB57-9A59-5848-9504-533EA6D12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8" b="9335"/>
          <a:stretch/>
        </p:blipFill>
        <p:spPr>
          <a:xfrm>
            <a:off x="1603373" y="1816098"/>
            <a:ext cx="5941437" cy="3467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EE503-9D16-4C4D-B9A9-C1D156033510}"/>
              </a:ext>
            </a:extLst>
          </p:cNvPr>
          <p:cNvSpPr txBox="1"/>
          <p:nvPr/>
        </p:nvSpPr>
        <p:spPr>
          <a:xfrm>
            <a:off x="103187" y="2764818"/>
            <a:ext cx="1676400" cy="15696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-</a:t>
            </a:r>
            <a:r>
              <a:rPr lang="en-US" sz="2400" b="1" dirty="0" err="1"/>
              <a:t>ve</a:t>
            </a:r>
            <a:r>
              <a:rPr lang="en-US" sz="2400" b="1" dirty="0"/>
              <a:t>: </a:t>
            </a:r>
            <a:r>
              <a:rPr lang="en-US" sz="2400" dirty="0"/>
              <a:t>more insurances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floodzone</a:t>
            </a:r>
            <a:r>
              <a:rPr lang="en-US" sz="2400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245100"/>
            <a:ext cx="7757635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Clear standout: </a:t>
            </a:r>
            <a:r>
              <a:rPr lang="en-US" sz="2400" dirty="0"/>
              <a:t>NJ has largest percentage of coverage in </a:t>
            </a:r>
            <a:r>
              <a:rPr lang="en-US" sz="2400" dirty="0" err="1"/>
              <a:t>Floodzones</a:t>
            </a:r>
            <a:endParaRPr lang="en-US" sz="2400" dirty="0"/>
          </a:p>
          <a:p>
            <a:pPr algn="ctr"/>
            <a:r>
              <a:rPr lang="en-US" sz="2400" b="1" dirty="0"/>
              <a:t>Surprisingly: </a:t>
            </a:r>
            <a:r>
              <a:rPr lang="en-US" sz="2400" dirty="0"/>
              <a:t>Texas has a larger percentage that is NOT in a </a:t>
            </a:r>
            <a:r>
              <a:rPr lang="en-US" sz="2400" dirty="0" err="1"/>
              <a:t>floodzone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557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D97D4C3-D985-9F4E-BE08-EAC345E7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2" b="8061"/>
          <a:stretch/>
        </p:blipFill>
        <p:spPr>
          <a:xfrm>
            <a:off x="1939369" y="1961971"/>
            <a:ext cx="5947389" cy="3517900"/>
          </a:xfrm>
          <a:prstGeom prst="rect">
            <a:avLst/>
          </a:prstGeom>
        </p:spPr>
      </p:pic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$ Cost difference - NOT vs </a:t>
            </a:r>
            <a:r>
              <a:rPr lang="en-US" sz="4000" b="1" dirty="0" err="1"/>
              <a:t>FloodZone</a:t>
            </a:r>
            <a:r>
              <a:rPr lang="en-US" sz="40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EE503-9D16-4C4D-B9A9-C1D156033510}"/>
              </a:ext>
            </a:extLst>
          </p:cNvPr>
          <p:cNvSpPr txBox="1"/>
          <p:nvPr/>
        </p:nvSpPr>
        <p:spPr>
          <a:xfrm>
            <a:off x="103187" y="2764818"/>
            <a:ext cx="1676400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-</a:t>
            </a:r>
            <a:r>
              <a:rPr lang="en-US" sz="2400" b="1" dirty="0" err="1"/>
              <a:t>ve</a:t>
            </a:r>
            <a:r>
              <a:rPr lang="en-US" sz="2400" b="1" dirty="0"/>
              <a:t>: </a:t>
            </a:r>
            <a:r>
              <a:rPr lang="en-US" sz="2400" dirty="0"/>
              <a:t>more expensive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floodzone</a:t>
            </a:r>
            <a:r>
              <a:rPr lang="en-US" sz="2400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479871"/>
            <a:ext cx="7757635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Largest difference: </a:t>
            </a:r>
            <a:r>
              <a:rPr lang="en-US" sz="2400" dirty="0"/>
              <a:t>Northeast</a:t>
            </a:r>
          </a:p>
          <a:p>
            <a:pPr algn="ctr"/>
            <a:r>
              <a:rPr lang="en-US" sz="2400" b="1" dirty="0"/>
              <a:t>Smallest difference: </a:t>
            </a:r>
            <a:r>
              <a:rPr lang="en-US" sz="2400" dirty="0"/>
              <a:t>regions with little flooding </a:t>
            </a:r>
            <a:endParaRPr lang="en-US" sz="2400" b="1" dirty="0"/>
          </a:p>
          <a:p>
            <a:pPr algn="ctr"/>
            <a:r>
              <a:rPr lang="en-US" sz="2400" b="1" dirty="0"/>
              <a:t>BUT </a:t>
            </a:r>
            <a:r>
              <a:rPr lang="en-US" sz="2400" dirty="0"/>
              <a:t> also MS</a:t>
            </a:r>
            <a:endParaRPr lang="en-US" sz="2400" b="1" dirty="0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01BF7B95-B181-EC46-B5A3-32F1FC162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-43240"/>
            <a:ext cx="383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06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1" y="335230"/>
            <a:ext cx="8077200" cy="1323439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difference $/1000$ - </a:t>
            </a:r>
          </a:p>
          <a:p>
            <a:r>
              <a:rPr lang="en-US" sz="4000" b="1" dirty="0"/>
              <a:t>NOT vs </a:t>
            </a:r>
            <a:r>
              <a:rPr lang="en-US" sz="4000" b="1" dirty="0" err="1"/>
              <a:t>FloodZone</a:t>
            </a:r>
            <a:r>
              <a:rPr lang="en-US" sz="40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EE503-9D16-4C4D-B9A9-C1D156033510}"/>
              </a:ext>
            </a:extLst>
          </p:cNvPr>
          <p:cNvSpPr txBox="1"/>
          <p:nvPr/>
        </p:nvSpPr>
        <p:spPr>
          <a:xfrm>
            <a:off x="361329" y="2644170"/>
            <a:ext cx="1676400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-</a:t>
            </a:r>
            <a:r>
              <a:rPr lang="en-US" sz="2400" b="1" dirty="0" err="1"/>
              <a:t>ve</a:t>
            </a:r>
            <a:r>
              <a:rPr lang="en-US" sz="2400" b="1" dirty="0"/>
              <a:t>: </a:t>
            </a:r>
            <a:r>
              <a:rPr lang="en-US" sz="2400" dirty="0"/>
              <a:t>more expensive </a:t>
            </a:r>
            <a:r>
              <a:rPr lang="en-US" sz="2400" b="1" dirty="0"/>
              <a:t>in</a:t>
            </a:r>
            <a:r>
              <a:rPr lang="en-US" sz="2400" dirty="0"/>
              <a:t> </a:t>
            </a:r>
            <a:r>
              <a:rPr lang="en-US" sz="2400" dirty="0" err="1"/>
              <a:t>floodzone</a:t>
            </a:r>
            <a:r>
              <a:rPr lang="en-US" sz="2400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678D-E0C0-3F45-86AD-DF3F94A103ED}"/>
              </a:ext>
            </a:extLst>
          </p:cNvPr>
          <p:cNvSpPr txBox="1"/>
          <p:nvPr/>
        </p:nvSpPr>
        <p:spPr>
          <a:xfrm>
            <a:off x="439183" y="5222529"/>
            <a:ext cx="7757635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Largest difference: </a:t>
            </a:r>
            <a:r>
              <a:rPr lang="en-US" sz="2400" dirty="0"/>
              <a:t>Similar pattern to the cost per 1000K where states away from the coast were more expensive per 1000$ </a:t>
            </a:r>
          </a:p>
          <a:p>
            <a:pPr algn="ctr"/>
            <a:r>
              <a:rPr lang="en-US" sz="2400" b="1" dirty="0"/>
              <a:t>Smallest difference: </a:t>
            </a:r>
            <a:r>
              <a:rPr lang="en-US" sz="2400" dirty="0"/>
              <a:t>FL, SC</a:t>
            </a:r>
            <a:endParaRPr lang="en-US" sz="2400" b="1" dirty="0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01BF7B95-B181-EC46-B5A3-32F1FC16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-43240"/>
            <a:ext cx="3835400" cy="6858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E3114DA-B482-A441-A95D-795AD0432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81" b="7815"/>
          <a:stretch/>
        </p:blipFill>
        <p:spPr>
          <a:xfrm>
            <a:off x="2374760" y="1816099"/>
            <a:ext cx="5644808" cy="33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8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A364AEA-DCF7-DB44-8D49-AC8DB5A7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DB32B8-2F8C-8B43-B206-2096A9E16155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Insurance cost and coverage change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40A09-DAAB-8347-9869-C89D13435D69}"/>
              </a:ext>
            </a:extLst>
          </p:cNvPr>
          <p:cNvSpPr txBox="1"/>
          <p:nvPr/>
        </p:nvSpPr>
        <p:spPr>
          <a:xfrm>
            <a:off x="3875135" y="3037622"/>
            <a:ext cx="4441731" cy="34163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all regions, the </a:t>
            </a:r>
            <a:r>
              <a:rPr lang="en-US" sz="2400" b="1" dirty="0"/>
              <a:t>increase in cost </a:t>
            </a:r>
            <a:r>
              <a:rPr lang="en-US" sz="2400" dirty="0"/>
              <a:t>and </a:t>
            </a:r>
            <a:r>
              <a:rPr lang="en-US" sz="2400" b="1" dirty="0"/>
              <a:t>coverage</a:t>
            </a:r>
            <a:r>
              <a:rPr lang="en-US" sz="2400" dirty="0"/>
              <a:t> is </a:t>
            </a:r>
            <a:r>
              <a:rPr lang="en-US" sz="2400" b="1" dirty="0"/>
              <a:t>larger in </a:t>
            </a:r>
            <a:r>
              <a:rPr lang="en-US" sz="2400" b="1" dirty="0" err="1"/>
              <a:t>floodzones</a:t>
            </a:r>
            <a:r>
              <a:rPr lang="en-US" sz="2400" dirty="0"/>
              <a:t> vs. non-</a:t>
            </a:r>
            <a:r>
              <a:rPr lang="en-US" sz="2400" dirty="0" err="1"/>
              <a:t>floodzones</a:t>
            </a:r>
            <a:endParaRPr lang="en-US" sz="2400" dirty="0"/>
          </a:p>
          <a:p>
            <a:pPr algn="ctr"/>
            <a:endParaRPr lang="en-US" sz="2400" b="1" dirty="0">
              <a:sym typeface="Wingdings" pitchFamily="2" charset="2"/>
            </a:endParaRPr>
          </a:p>
          <a:p>
            <a:pPr algn="ctr"/>
            <a:r>
              <a:rPr lang="en-US" sz="2400" dirty="0">
                <a:sym typeface="Wingdings" pitchFamily="2" charset="2"/>
              </a:rPr>
              <a:t>Changes </a:t>
            </a:r>
            <a:r>
              <a:rPr lang="en-US" sz="2400" b="1" dirty="0">
                <a:sym typeface="Wingdings" pitchFamily="2" charset="2"/>
              </a:rPr>
              <a:t>in non-</a:t>
            </a:r>
            <a:r>
              <a:rPr lang="en-US" sz="2400" b="1" dirty="0" err="1">
                <a:sym typeface="Wingdings" pitchFamily="2" charset="2"/>
              </a:rPr>
              <a:t>floodzones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are </a:t>
            </a:r>
            <a:r>
              <a:rPr lang="en-US" sz="2400" b="1" dirty="0">
                <a:sym typeface="Wingdings" pitchFamily="2" charset="2"/>
              </a:rPr>
              <a:t>similar</a:t>
            </a:r>
            <a:r>
              <a:rPr lang="en-US" sz="2400" dirty="0">
                <a:sym typeface="Wingdings" pitchFamily="2" charset="2"/>
              </a:rPr>
              <a:t> in all regions.</a:t>
            </a:r>
          </a:p>
          <a:p>
            <a:pPr algn="ctr"/>
            <a:endParaRPr lang="en-US" sz="2400" b="1" dirty="0">
              <a:sym typeface="Wingdings" pitchFamily="2" charset="2"/>
            </a:endParaRPr>
          </a:p>
          <a:p>
            <a:pPr algn="ctr"/>
            <a:r>
              <a:rPr lang="en-US" sz="2400" dirty="0">
                <a:sym typeface="Wingdings" pitchFamily="2" charset="2"/>
              </a:rPr>
              <a:t>Changes </a:t>
            </a:r>
            <a:r>
              <a:rPr lang="en-US" sz="2400" b="1" dirty="0">
                <a:sym typeface="Wingdings" pitchFamily="2" charset="2"/>
              </a:rPr>
              <a:t>in </a:t>
            </a:r>
            <a:r>
              <a:rPr lang="en-US" sz="2400" b="1" dirty="0" err="1">
                <a:sym typeface="Wingdings" pitchFamily="2" charset="2"/>
              </a:rPr>
              <a:t>floodzones</a:t>
            </a:r>
            <a:r>
              <a:rPr lang="en-US" sz="2400" b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are </a:t>
            </a:r>
            <a:r>
              <a:rPr lang="en-US" sz="2400" b="1" dirty="0">
                <a:sym typeface="Wingdings" pitchFamily="2" charset="2"/>
              </a:rPr>
              <a:t>larges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b="1" dirty="0">
                <a:sym typeface="Wingdings" pitchFamily="2" charset="2"/>
              </a:rPr>
              <a:t>in MW </a:t>
            </a:r>
            <a:r>
              <a:rPr lang="en-US" sz="2400" dirty="0">
                <a:sym typeface="Wingdings" pitchFamily="2" charset="2"/>
              </a:rPr>
              <a:t>and </a:t>
            </a:r>
            <a:r>
              <a:rPr lang="en-US" sz="2400" b="1" dirty="0">
                <a:sym typeface="Wingdings" pitchFamily="2" charset="2"/>
              </a:rPr>
              <a:t>smallest in PA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1DE2F77-D839-5E4D-B21E-2B983E57E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3" r="36666"/>
          <a:stretch/>
        </p:blipFill>
        <p:spPr>
          <a:xfrm>
            <a:off x="496715" y="1634678"/>
            <a:ext cx="3223311" cy="468924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10C42BD-4BCF-2D40-80F3-B6F5EF5DD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33" t="44074" b="38704"/>
          <a:stretch/>
        </p:blipFill>
        <p:spPr>
          <a:xfrm>
            <a:off x="5054600" y="1816100"/>
            <a:ext cx="2514600" cy="118110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6C4472D8-F27D-3C41-97BC-C7841DE36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5" r="36666"/>
          <a:stretch/>
        </p:blipFill>
        <p:spPr>
          <a:xfrm>
            <a:off x="8316866" y="1512054"/>
            <a:ext cx="3223311" cy="4806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4C8BE9-B388-0142-A620-9F7217FD1245}"/>
              </a:ext>
            </a:extLst>
          </p:cNvPr>
          <p:cNvSpPr txBox="1"/>
          <p:nvPr/>
        </p:nvSpPr>
        <p:spPr>
          <a:xfrm>
            <a:off x="1459684" y="6318745"/>
            <a:ext cx="18923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Cost increase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38D6-237C-3B47-8861-C9022D130A8F}"/>
              </a:ext>
            </a:extLst>
          </p:cNvPr>
          <p:cNvSpPr txBox="1"/>
          <p:nvPr/>
        </p:nvSpPr>
        <p:spPr>
          <a:xfrm>
            <a:off x="8990185" y="6318745"/>
            <a:ext cx="2705100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Coverage  increase</a:t>
            </a: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730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2A364AEA-DCF7-DB44-8D49-AC8DB5A70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DB32B8-2F8C-8B43-B206-2096A9E16155}"/>
              </a:ext>
            </a:extLst>
          </p:cNvPr>
          <p:cNvSpPr txBox="1"/>
          <p:nvPr/>
        </p:nvSpPr>
        <p:spPr>
          <a:xfrm>
            <a:off x="279400" y="539254"/>
            <a:ext cx="80772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527DB-7280-9A4D-83BB-619F15964A31}"/>
              </a:ext>
            </a:extLst>
          </p:cNvPr>
          <p:cNvSpPr txBox="1"/>
          <p:nvPr/>
        </p:nvSpPr>
        <p:spPr>
          <a:xfrm>
            <a:off x="395335" y="2177554"/>
            <a:ext cx="11415665" cy="45243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Claims data:</a:t>
            </a:r>
          </a:p>
          <a:p>
            <a:pPr marL="342900" indent="-342900" algn="ctr">
              <a:buFontTx/>
              <a:buChar char="-"/>
            </a:pPr>
            <a:r>
              <a:rPr lang="en-US" sz="2400" dirty="0"/>
              <a:t>Claims per state, per coverage amount, per year, changes etc. </a:t>
            </a:r>
          </a:p>
          <a:p>
            <a:pPr marL="342900" indent="-342900" algn="ctr">
              <a:buFontTx/>
              <a:buChar char="-"/>
            </a:pPr>
            <a:endParaRPr lang="en-US" sz="2400" dirty="0"/>
          </a:p>
          <a:p>
            <a:pPr algn="ctr"/>
            <a:r>
              <a:rPr lang="en-US" sz="2400" dirty="0"/>
              <a:t>Private insurance:</a:t>
            </a:r>
          </a:p>
          <a:p>
            <a:pPr marL="342900" indent="-342900" algn="ctr">
              <a:buFontTx/>
              <a:buChar char="-"/>
            </a:pPr>
            <a:r>
              <a:rPr lang="en-US" sz="2400" dirty="0"/>
              <a:t>similarities? </a:t>
            </a:r>
            <a:r>
              <a:rPr lang="en-US" sz="2400"/>
              <a:t>Differences?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Links to causes: </a:t>
            </a:r>
          </a:p>
          <a:p>
            <a:pPr marL="342900" indent="-342900" algn="ctr">
              <a:buFontTx/>
              <a:buChar char="-"/>
            </a:pPr>
            <a:r>
              <a:rPr lang="en-US" sz="2400" dirty="0"/>
              <a:t>Hurricanes, sea-level rise etc.</a:t>
            </a:r>
          </a:p>
          <a:p>
            <a:pPr marL="342900" indent="-342900" algn="ctr">
              <a:buFontTx/>
              <a:buChar char="-"/>
            </a:pPr>
            <a:endParaRPr lang="en-US" sz="2400" dirty="0"/>
          </a:p>
          <a:p>
            <a:pPr algn="ctr"/>
            <a:r>
              <a:rPr lang="en-US" sz="2400" dirty="0"/>
              <a:t>Links to other sectors:</a:t>
            </a:r>
          </a:p>
          <a:p>
            <a:pPr marL="342900" indent="-342900" algn="ctr">
              <a:buFontTx/>
              <a:buChar char="-"/>
            </a:pPr>
            <a:r>
              <a:rPr lang="en-US" sz="2400" dirty="0"/>
              <a:t>Housing market? </a:t>
            </a:r>
          </a:p>
          <a:p>
            <a:pPr marL="342900" indent="-342900" algn="ctr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697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uoy in the water&#10;&#10;Description automatically generated with low confidence">
            <a:extLst>
              <a:ext uri="{FF2B5EF4-FFF2-40B4-BE49-F238E27FC236}">
                <a16:creationId xmlns:a16="http://schemas.microsoft.com/office/drawing/2014/main" id="{FD2A02F9-1E01-9444-B79E-2693E4A9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102362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206103-3287-884B-A237-D1FC51ABF070}"/>
              </a:ext>
            </a:extLst>
          </p:cNvPr>
          <p:cNvSpPr txBox="1"/>
          <p:nvPr/>
        </p:nvSpPr>
        <p:spPr>
          <a:xfrm>
            <a:off x="1460500" y="1488084"/>
            <a:ext cx="9575800" cy="4431983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Flooding is the </a:t>
            </a:r>
            <a:r>
              <a:rPr lang="en-US" sz="2400" b="1" dirty="0"/>
              <a:t>most costly </a:t>
            </a:r>
            <a:r>
              <a:rPr lang="en-US" sz="2400" dirty="0"/>
              <a:t>and </a:t>
            </a:r>
            <a:r>
              <a:rPr lang="en-US" sz="2400" b="1" dirty="0"/>
              <a:t>deadly</a:t>
            </a:r>
            <a:r>
              <a:rPr lang="en-US" sz="2400" dirty="0"/>
              <a:t> disaster in the USA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In 2021, nearly </a:t>
            </a:r>
            <a:r>
              <a:rPr lang="en-US" sz="2400" b="1" dirty="0"/>
              <a:t>8 million coastal homes </a:t>
            </a:r>
            <a:r>
              <a:rPr lang="en-US" sz="2400" dirty="0"/>
              <a:t>(East Coast only), representing   $1.9 trillion in cost, </a:t>
            </a:r>
            <a:r>
              <a:rPr lang="en-US" sz="2400" b="1" dirty="0"/>
              <a:t>are at risk of storm surge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E.g. in 2017, three major Hurricanes struck the US (Harvey, Irma, Maria)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/>
              <a:t>More than 220,000 claims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/>
              <a:t>10.3$ billion value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b="1" dirty="0"/>
              <a:t>Climate change </a:t>
            </a:r>
            <a:r>
              <a:rPr lang="en-US" sz="2400" dirty="0"/>
              <a:t>and continued </a:t>
            </a:r>
            <a:r>
              <a:rPr lang="en-US" sz="2400" b="1" dirty="0"/>
              <a:t>development of flood-prone </a:t>
            </a:r>
            <a:r>
              <a:rPr lang="en-US" sz="2400" dirty="0"/>
              <a:t>areas will enhance the losses, potentially by a factor of 20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A31F8-841E-1B44-B628-B196372C697F}"/>
              </a:ext>
            </a:extLst>
          </p:cNvPr>
          <p:cNvSpPr txBox="1"/>
          <p:nvPr/>
        </p:nvSpPr>
        <p:spPr>
          <a:xfrm>
            <a:off x="3343350" y="282377"/>
            <a:ext cx="5860900" cy="923330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/>
              <a:t>The Risk – Flooding </a:t>
            </a:r>
          </a:p>
        </p:txBody>
      </p:sp>
    </p:spTree>
    <p:extLst>
      <p:ext uri="{BB962C8B-B14F-4D97-AF65-F5344CB8AC3E}">
        <p14:creationId xmlns:p14="http://schemas.microsoft.com/office/powerpoint/2010/main" val="297405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pping Flood Damage: Millions More U.S. Homes At Risk Than Previously  Thought">
            <a:extLst>
              <a:ext uri="{FF2B5EF4-FFF2-40B4-BE49-F238E27FC236}">
                <a16:creationId xmlns:a16="http://schemas.microsoft.com/office/drawing/2014/main" id="{683A1B9D-ED2C-8E4E-8F89-94A30206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AB30-940C-AE46-958D-221A4EEC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10" y="1658392"/>
            <a:ext cx="9531590" cy="382800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/>
              <a:t>Census data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b="1" dirty="0" err="1"/>
              <a:t>FEMA.gov</a:t>
            </a:r>
            <a:r>
              <a:rPr lang="en-US" sz="2400" b="1" dirty="0"/>
              <a:t> open data sets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Flood insurance </a:t>
            </a:r>
            <a:r>
              <a:rPr lang="en-US" sz="2400" b="1" dirty="0"/>
              <a:t>policy and claims </a:t>
            </a:r>
            <a:r>
              <a:rPr lang="en-US" sz="2400" dirty="0"/>
              <a:t>published originally in 2019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/>
              <a:t>CLAIM DATA: </a:t>
            </a:r>
            <a:r>
              <a:rPr lang="en-US" sz="2400" dirty="0"/>
              <a:t>2,000,000 redacted claims!!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BUT </a:t>
            </a:r>
            <a:r>
              <a:rPr lang="en-US" sz="2400" dirty="0"/>
              <a:t>the data portal is undergoing upgrades, and the dataset was not available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- Instead: </a:t>
            </a:r>
            <a:r>
              <a:rPr lang="en-US" sz="2400" b="1" dirty="0"/>
              <a:t>a summary of the number of claims per state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b="1" dirty="0"/>
          </a:p>
          <a:p>
            <a:pPr marL="914400" lvl="2" indent="0">
              <a:buNone/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2AE8D-F72D-E443-9E80-AF2C8F928286}"/>
              </a:ext>
            </a:extLst>
          </p:cNvPr>
          <p:cNvSpPr txBox="1"/>
          <p:nvPr/>
        </p:nvSpPr>
        <p:spPr>
          <a:xfrm>
            <a:off x="1644845" y="499070"/>
            <a:ext cx="8463920" cy="923330"/>
          </a:xfrm>
          <a:prstGeom prst="rect">
            <a:avLst/>
          </a:prstGeom>
          <a:solidFill>
            <a:schemeClr val="bg1">
              <a:alpha val="96012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/>
              <a:t>The Data – Policy and claims </a:t>
            </a:r>
          </a:p>
        </p:txBody>
      </p:sp>
    </p:spTree>
    <p:extLst>
      <p:ext uri="{BB962C8B-B14F-4D97-AF65-F5344CB8AC3E}">
        <p14:creationId xmlns:p14="http://schemas.microsoft.com/office/powerpoint/2010/main" val="190314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apping Flood Damage: Millions More U.S. Homes At Risk Than Previously  Thought">
            <a:extLst>
              <a:ext uri="{FF2B5EF4-FFF2-40B4-BE49-F238E27FC236}">
                <a16:creationId xmlns:a16="http://schemas.microsoft.com/office/drawing/2014/main" id="{1202D10B-BD91-B747-9C89-D5100356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E3F93-D255-314F-9A47-28043DF37AB8}"/>
              </a:ext>
            </a:extLst>
          </p:cNvPr>
          <p:cNvSpPr txBox="1"/>
          <p:nvPr/>
        </p:nvSpPr>
        <p:spPr>
          <a:xfrm>
            <a:off x="850900" y="1499168"/>
            <a:ext cx="26797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Policy dataset</a:t>
            </a:r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922EDD0-8C09-2648-9994-0979F7D1A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645796"/>
              </p:ext>
            </p:extLst>
          </p:nvPr>
        </p:nvGraphicFramePr>
        <p:xfrm>
          <a:off x="558800" y="2053166"/>
          <a:ext cx="3543300" cy="413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501157314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650792887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93764646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575361475"/>
                    </a:ext>
                  </a:extLst>
                </a:gridCol>
              </a:tblGrid>
              <a:tr h="6886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33112"/>
                  </a:ext>
                </a:extLst>
              </a:tr>
              <a:tr h="6886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34970"/>
                  </a:ext>
                </a:extLst>
              </a:tr>
              <a:tr h="6886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291931"/>
                  </a:ext>
                </a:extLst>
              </a:tr>
              <a:tr h="68862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372248"/>
                  </a:ext>
                </a:extLst>
              </a:tr>
              <a:tr h="6886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68849"/>
                  </a:ext>
                </a:extLst>
              </a:tr>
              <a:tr h="68862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2898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B0C429-7487-1343-9BBD-AC1C3D16BD87}"/>
              </a:ext>
            </a:extLst>
          </p:cNvPr>
          <p:cNvSpPr txBox="1"/>
          <p:nvPr/>
        </p:nvSpPr>
        <p:spPr>
          <a:xfrm>
            <a:off x="4305300" y="2053166"/>
            <a:ext cx="653140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Variables: </a:t>
            </a:r>
            <a:r>
              <a:rPr lang="en-US" sz="2400" dirty="0"/>
              <a:t>dates, state, </a:t>
            </a:r>
            <a:r>
              <a:rPr lang="en-US" sz="2400" dirty="0" err="1"/>
              <a:t>floodzone</a:t>
            </a:r>
            <a:r>
              <a:rPr lang="en-US" sz="2400" dirty="0"/>
              <a:t>, amount covered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C10D6-5F69-A148-A875-D5D9E28747A6}"/>
              </a:ext>
            </a:extLst>
          </p:cNvPr>
          <p:cNvSpPr txBox="1"/>
          <p:nvPr/>
        </p:nvSpPr>
        <p:spPr>
          <a:xfrm>
            <a:off x="4305300" y="2997546"/>
            <a:ext cx="653140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Time period covered: </a:t>
            </a:r>
            <a:r>
              <a:rPr lang="en-US" sz="2400" dirty="0"/>
              <a:t>2009 – August 2019</a:t>
            </a:r>
          </a:p>
          <a:p>
            <a:pPr algn="ctr"/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969B3-DB7C-2E4D-A7F2-5E8EE168DE2E}"/>
              </a:ext>
            </a:extLst>
          </p:cNvPr>
          <p:cNvSpPr txBox="1"/>
          <p:nvPr/>
        </p:nvSpPr>
        <p:spPr>
          <a:xfrm>
            <a:off x="3000450" y="416288"/>
            <a:ext cx="5097614" cy="923330"/>
          </a:xfrm>
          <a:prstGeom prst="rect">
            <a:avLst/>
          </a:prstGeom>
          <a:solidFill>
            <a:schemeClr val="bg1">
              <a:alpha val="96012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400" b="1" dirty="0"/>
              <a:t>The Data – Policy</a:t>
            </a:r>
          </a:p>
        </p:txBody>
      </p:sp>
    </p:spTree>
    <p:extLst>
      <p:ext uri="{BB962C8B-B14F-4D97-AF65-F5344CB8AC3E}">
        <p14:creationId xmlns:p14="http://schemas.microsoft.com/office/powerpoint/2010/main" val="41264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75057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Number of claims 2013 - 2019</a:t>
            </a:r>
          </a:p>
        </p:txBody>
      </p: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AAE2550A-27C8-7145-A37B-EC36B58B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816100"/>
            <a:ext cx="6985000" cy="4191000"/>
          </a:xfrm>
          <a:prstGeom prst="rect">
            <a:avLst/>
          </a:prstGeom>
        </p:spPr>
      </p:pic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D4EFFD60-8C94-BB46-94D1-2C3E2D6B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899" y="0"/>
            <a:ext cx="433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75057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Number of claims 2013 - 2019</a:t>
            </a:r>
          </a:p>
        </p:txBody>
      </p: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AAE2550A-27C8-7145-A37B-EC36B58B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816100"/>
            <a:ext cx="6985000" cy="41910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6C33A26-51C7-CD49-8A98-CA1DBA0D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AF374-382C-D848-9FA9-33F573028FA5}"/>
              </a:ext>
            </a:extLst>
          </p:cNvPr>
          <p:cNvSpPr txBox="1"/>
          <p:nvPr/>
        </p:nvSpPr>
        <p:spPr>
          <a:xfrm>
            <a:off x="1193800" y="5849203"/>
            <a:ext cx="528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Texas</a:t>
            </a:r>
            <a:r>
              <a:rPr lang="en-US" sz="2400" dirty="0"/>
              <a:t> had the largest number of total claims, followed by </a:t>
            </a:r>
            <a:r>
              <a:rPr lang="en-US" sz="2400" b="1" dirty="0"/>
              <a:t>Florida</a:t>
            </a:r>
            <a:r>
              <a:rPr lang="en-US" sz="2400" dirty="0"/>
              <a:t> and </a:t>
            </a:r>
            <a:r>
              <a:rPr lang="en-US" sz="2400" b="1" dirty="0"/>
              <a:t>Louisiana</a:t>
            </a:r>
          </a:p>
        </p:txBody>
      </p:sp>
    </p:spTree>
    <p:extLst>
      <p:ext uri="{BB962C8B-B14F-4D97-AF65-F5344CB8AC3E}">
        <p14:creationId xmlns:p14="http://schemas.microsoft.com/office/powerpoint/2010/main" val="219922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75057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Number of claims 2013 - 2019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B0D0B1-2999-7743-99F3-9273A80A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1819656"/>
            <a:ext cx="6976872" cy="418612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657C71E-FE45-3744-9A46-F6D3C6FC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68" y="0"/>
            <a:ext cx="457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87EAB-05B6-1D43-A9C3-27B9EFDA117D}"/>
              </a:ext>
            </a:extLst>
          </p:cNvPr>
          <p:cNvSpPr txBox="1"/>
          <p:nvPr/>
        </p:nvSpPr>
        <p:spPr>
          <a:xfrm>
            <a:off x="1193800" y="5849203"/>
            <a:ext cx="528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2016: </a:t>
            </a:r>
            <a:r>
              <a:rPr lang="en-US" sz="2400" dirty="0"/>
              <a:t>Louisiana flooding</a:t>
            </a:r>
          </a:p>
          <a:p>
            <a:r>
              <a:rPr lang="en-US" sz="2400" b="1" dirty="0"/>
              <a:t>2017: </a:t>
            </a:r>
            <a:r>
              <a:rPr lang="en-US" sz="2400" dirty="0"/>
              <a:t>Harvey (TX), Irma (FL)</a:t>
            </a:r>
          </a:p>
        </p:txBody>
      </p:sp>
    </p:spTree>
    <p:extLst>
      <p:ext uri="{BB962C8B-B14F-4D97-AF65-F5344CB8AC3E}">
        <p14:creationId xmlns:p14="http://schemas.microsoft.com/office/powerpoint/2010/main" val="155647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EMA&amp;#39;s Outdated and Backward-Looking Flood Maps | NRDC">
            <a:extLst>
              <a:ext uri="{FF2B5EF4-FFF2-40B4-BE49-F238E27FC236}">
                <a16:creationId xmlns:a16="http://schemas.microsoft.com/office/drawing/2014/main" id="{908E50E0-7FF5-B644-AF43-A695EBFEF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59444" r="-7" b="16667"/>
          <a:stretch/>
        </p:blipFill>
        <p:spPr bwMode="auto">
          <a:xfrm>
            <a:off x="279401" y="177800"/>
            <a:ext cx="1101566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4F16B-56BB-6243-AF84-E564EE2B7256}"/>
              </a:ext>
            </a:extLst>
          </p:cNvPr>
          <p:cNvSpPr txBox="1"/>
          <p:nvPr/>
        </p:nvSpPr>
        <p:spPr>
          <a:xfrm>
            <a:off x="279400" y="539254"/>
            <a:ext cx="7505700" cy="707886"/>
          </a:xfrm>
          <a:prstGeom prst="rect">
            <a:avLst/>
          </a:prstGeom>
          <a:solidFill>
            <a:schemeClr val="bg1">
              <a:alpha val="9564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/>
              <a:t>Number of claims 2013 - 2019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42F7EE0-8BCD-D343-89B6-DD113A5D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0"/>
            <a:ext cx="4572000" cy="6858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3353FD0-90B4-E04F-BA4B-348436D22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0" t="18957" r="1384" b="23359"/>
          <a:stretch/>
        </p:blipFill>
        <p:spPr>
          <a:xfrm>
            <a:off x="25400" y="2439669"/>
            <a:ext cx="7505700" cy="37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802</Words>
  <Application>Microsoft Macintosh PowerPoint</Application>
  <PresentationFormat>Widescreen</PresentationFormat>
  <Paragraphs>139</Paragraphs>
  <Slides>28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National differences in the NFIP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differences in the NFIP</dc:title>
  <dc:creator>Schulze, Lena</dc:creator>
  <cp:lastModifiedBy>Schulze, Lena</cp:lastModifiedBy>
  <cp:revision>1</cp:revision>
  <dcterms:created xsi:type="dcterms:W3CDTF">2021-08-06T20:21:18Z</dcterms:created>
  <dcterms:modified xsi:type="dcterms:W3CDTF">2021-08-09T02:12:25Z</dcterms:modified>
</cp:coreProperties>
</file>